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8" r:id="rId2"/>
    <p:sldId id="287" r:id="rId3"/>
    <p:sldId id="318" r:id="rId4"/>
    <p:sldId id="319" r:id="rId5"/>
    <p:sldId id="326" r:id="rId6"/>
    <p:sldId id="314" r:id="rId7"/>
    <p:sldId id="315" r:id="rId8"/>
    <p:sldId id="321" r:id="rId9"/>
    <p:sldId id="320" r:id="rId10"/>
    <p:sldId id="263" r:id="rId11"/>
    <p:sldId id="272" r:id="rId12"/>
    <p:sldId id="323" r:id="rId13"/>
    <p:sldId id="278" r:id="rId14"/>
    <p:sldId id="311" r:id="rId15"/>
    <p:sldId id="299" r:id="rId16"/>
    <p:sldId id="324" r:id="rId17"/>
    <p:sldId id="301" r:id="rId18"/>
    <p:sldId id="302" r:id="rId19"/>
    <p:sldId id="270" r:id="rId20"/>
  </p:sldIdLst>
  <p:sldSz cx="12192000" cy="6858000"/>
  <p:notesSz cx="9296400" cy="7010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chan" initials="k" lastIdx="1" clrIdx="0">
    <p:extLst>
      <p:ext uri="{19B8F6BF-5375-455C-9EA6-DF929625EA0E}">
        <p15:presenceInfo xmlns:p15="http://schemas.microsoft.com/office/powerpoint/2012/main" userId="kcha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11CE2E2-70B1-408F-A765-417A2075B14D}" v="2" dt="2026-08-21T16:04:29.9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54" autoAdjust="0"/>
    <p:restoredTop sz="93542" autoAdjust="0"/>
  </p:normalViewPr>
  <p:slideViewPr>
    <p:cSldViewPr snapToGrid="0" snapToObjects="1">
      <p:cViewPr varScale="1">
        <p:scale>
          <a:sx n="118" d="100"/>
          <a:sy n="118" d="100"/>
        </p:scale>
        <p:origin x="49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th, Heather A" userId="a6368cb2-90f2-410e-9053-c7afc497a83d" providerId="ADAL" clId="{F384E2E8-2E39-46AC-92DE-79419C24FD98}"/>
    <pc:docChg chg="modSld modNotesMaster">
      <pc:chgData name="Roth, Heather A" userId="a6368cb2-90f2-410e-9053-c7afc497a83d" providerId="ADAL" clId="{F384E2E8-2E39-46AC-92DE-79419C24FD98}" dt="2026-08-21T16:05:03.651" v="4" actId="20577"/>
      <pc:docMkLst>
        <pc:docMk/>
      </pc:docMkLst>
      <pc:sldChg chg="modSp mod">
        <pc:chgData name="Roth, Heather A" userId="a6368cb2-90f2-410e-9053-c7afc497a83d" providerId="ADAL" clId="{F384E2E8-2E39-46AC-92DE-79419C24FD98}" dt="2026-08-21T16:05:03.651" v="4" actId="20577"/>
        <pc:sldMkLst>
          <pc:docMk/>
          <pc:sldMk cId="3892510878" sldId="258"/>
        </pc:sldMkLst>
        <pc:spChg chg="mod">
          <ac:chgData name="Roth, Heather A" userId="a6368cb2-90f2-410e-9053-c7afc497a83d" providerId="ADAL" clId="{F384E2E8-2E39-46AC-92DE-79419C24FD98}" dt="2026-08-21T16:05:03.651" v="4" actId="20577"/>
          <ac:spMkLst>
            <pc:docMk/>
            <pc:sldMk cId="3892510878" sldId="258"/>
            <ac:spMk id="12" creationId="{ADA0161C-D166-6E4C-8069-E1FBFE0BE5F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809" y="0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BCD2FD1-B169-9B41-A890-0ECD81C3476C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46350" y="876300"/>
            <a:ext cx="4203700" cy="2365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640" y="3373755"/>
            <a:ext cx="7437120" cy="2760345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69943EA-69D9-7E49-97CD-A49926F617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127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943EA-69D9-7E49-97CD-A49926F617C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1665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943EA-69D9-7E49-97CD-A49926F617C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1473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943EA-69D9-7E49-97CD-A49926F617C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31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943EA-69D9-7E49-97CD-A49926F617C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544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943EA-69D9-7E49-97CD-A49926F617C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7690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943EA-69D9-7E49-97CD-A49926F617C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2583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BAE84-700B-054E-8730-2262E5327E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9" y="2184901"/>
            <a:ext cx="6155725" cy="2657032"/>
          </a:xfrm>
        </p:spPr>
        <p:txBody>
          <a:bodyPr anchor="t" anchorCtr="0">
            <a:normAutofit/>
          </a:bodyPr>
          <a:lstStyle>
            <a:lvl1pPr algn="l">
              <a:defRPr sz="5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Example of the Presentation </a:t>
            </a:r>
            <a:br>
              <a:rPr lang="en-US" dirty="0"/>
            </a:br>
            <a:r>
              <a:rPr lang="en-US" dirty="0"/>
              <a:t>Title Slide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B3A797-13D4-A243-B1AE-4498B36D47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841933"/>
            <a:ext cx="6155726" cy="494797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SUBTITLE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884DA5E7-4B71-0543-8E46-EC2A81EAE3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198" y="5304529"/>
            <a:ext cx="6155726" cy="495309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Month XX, 2020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2C35F063-23A9-F244-9022-8BBB7E277AC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624118" y="0"/>
            <a:ext cx="4564583" cy="6857999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b="0" i="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9FFBE56B-A7B4-404B-AC1B-0618CFF1BFD9}"/>
              </a:ext>
            </a:extLst>
          </p:cNvPr>
          <p:cNvSpPr txBox="1">
            <a:spLocks/>
          </p:cNvSpPr>
          <p:nvPr userDrawn="1"/>
        </p:nvSpPr>
        <p:spPr>
          <a:xfrm>
            <a:off x="3729681" y="0"/>
            <a:ext cx="3264244" cy="1310073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4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Office of Strategic Communication</a:t>
            </a:r>
          </a:p>
        </p:txBody>
      </p:sp>
      <p:pic>
        <p:nvPicPr>
          <p:cNvPr id="22" name="Picture 21" descr="University of Iowa Logo in tab">
            <a:extLst>
              <a:ext uri="{FF2B5EF4-FFF2-40B4-BE49-F238E27FC236}">
                <a16:creationId xmlns:a16="http://schemas.microsoft.com/office/drawing/2014/main" id="{3B350327-455D-E242-AC33-A448799973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841" y="0"/>
            <a:ext cx="2693773" cy="1279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048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D6EBBA0-2B0E-FB4D-B3E3-D6D8CFD2D304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5AAEF4-B950-814D-A811-CD17BDDF0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345" y="494273"/>
            <a:ext cx="10515600" cy="86908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4BDC48E3-2023-0242-985D-69E25BFFF8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19853" y="6441192"/>
            <a:ext cx="86841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View &gt;&gt; Header and Footer &gt;&gt; Add Unit Name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BB5BDD8-8221-F040-8AE0-3F33C4E24CA0}"/>
              </a:ext>
            </a:extLst>
          </p:cNvPr>
          <p:cNvCxnSpPr>
            <a:cxnSpLocks/>
          </p:cNvCxnSpPr>
          <p:nvPr userDrawn="1"/>
        </p:nvCxnSpPr>
        <p:spPr>
          <a:xfrm>
            <a:off x="838200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University of Iowa Logo in tab">
            <a:extLst>
              <a:ext uri="{FF2B5EF4-FFF2-40B4-BE49-F238E27FC236}">
                <a16:creationId xmlns:a16="http://schemas.microsoft.com/office/drawing/2014/main" id="{F51089BB-12B1-B240-94C3-C431E554F0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6131555"/>
            <a:ext cx="1545021" cy="733885"/>
          </a:xfrm>
          <a:prstGeom prst="rect">
            <a:avLst/>
          </a:prstGeom>
        </p:spPr>
      </p:pic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DF1F65E7-1CB7-3D42-91A9-88DA4E58EB0E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739346" y="1570038"/>
            <a:ext cx="10515600" cy="41148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765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University of Iowa Logo in tab">
            <a:extLst>
              <a:ext uri="{FF2B5EF4-FFF2-40B4-BE49-F238E27FC236}">
                <a16:creationId xmlns:a16="http://schemas.microsoft.com/office/drawing/2014/main" id="{3F3707A5-781C-0544-BEBE-D5FFCC2755C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25016" y="0"/>
            <a:ext cx="2693773" cy="1279542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AC533B8E-DBF3-664D-901D-8735DE7752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9" y="3367174"/>
            <a:ext cx="9144000" cy="1843238"/>
          </a:xfrm>
        </p:spPr>
        <p:txBody>
          <a:bodyPr anchor="t" anchorCtr="0">
            <a:normAutofit/>
          </a:bodyPr>
          <a:lstStyle>
            <a:lvl1pPr algn="l">
              <a:defRPr sz="6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Closing Slide Header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4D36833F-B2C7-1C49-9947-A60C1ACB02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0556" y="2463764"/>
            <a:ext cx="8684173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l">
              <a:defRPr sz="24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View &gt;&gt; Header and Footer &gt;&gt; Add Unit Name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7216A4-2452-1B4B-AE0D-122E7F5A5965}"/>
              </a:ext>
            </a:extLst>
          </p:cNvPr>
          <p:cNvCxnSpPr>
            <a:cxnSpLocks/>
          </p:cNvCxnSpPr>
          <p:nvPr userDrawn="1"/>
        </p:nvCxnSpPr>
        <p:spPr>
          <a:xfrm>
            <a:off x="974126" y="3029213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36383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Only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948C9EC-F08C-634B-9436-0DC9CB28E3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86000" y="1524000"/>
            <a:ext cx="762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242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– Solid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BAE84-700B-054E-8730-2262E5327E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9" y="2677626"/>
            <a:ext cx="9144000" cy="1843238"/>
          </a:xfrm>
        </p:spPr>
        <p:txBody>
          <a:bodyPr anchor="t" anchorCtr="0">
            <a:normAutofit/>
          </a:bodyPr>
          <a:lstStyle>
            <a:lvl1pPr algn="l">
              <a:defRPr sz="6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Goes Right Here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055E247-542B-D541-8F36-DBA97343BC9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199" y="4709626"/>
            <a:ext cx="9144000" cy="407460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SUBTITLE</a:t>
            </a:r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2BBC7A98-1B1E-8545-AABD-0F79723A23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199" y="5087150"/>
            <a:ext cx="9144000" cy="463108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Month XX, 2020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AA810B86-CAB7-EA43-BC2F-6E66762DC8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0556" y="1774216"/>
            <a:ext cx="8684173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l">
              <a:defRPr sz="2400" b="0">
                <a:solidFill>
                  <a:schemeClr val="bg1"/>
                </a:solidFill>
              </a:defRPr>
            </a:lvl1pPr>
          </a:lstStyle>
          <a:p>
            <a:r>
              <a:rPr lang="en-US"/>
              <a:t>View &gt;&gt; Header and Footer &gt;&gt; Add Unit Name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4E1A789-3A04-9240-BCEC-3DACF2B52870}"/>
              </a:ext>
            </a:extLst>
          </p:cNvPr>
          <p:cNvCxnSpPr>
            <a:cxnSpLocks/>
          </p:cNvCxnSpPr>
          <p:nvPr userDrawn="1"/>
        </p:nvCxnSpPr>
        <p:spPr>
          <a:xfrm>
            <a:off x="974126" y="2339665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 descr="University of Iowa Logo in tab">
            <a:extLst>
              <a:ext uri="{FF2B5EF4-FFF2-40B4-BE49-F238E27FC236}">
                <a16:creationId xmlns:a16="http://schemas.microsoft.com/office/drawing/2014/main" id="{8B51AF24-FB2E-1240-9EF9-F0F501C2FF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25016" y="0"/>
            <a:ext cx="2693773" cy="1279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901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– Solid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BAE84-700B-054E-8730-2262E5327E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9" y="2677626"/>
            <a:ext cx="9144000" cy="992326"/>
          </a:xfrm>
        </p:spPr>
        <p:txBody>
          <a:bodyPr anchor="t" anchorCtr="0">
            <a:normAutofit/>
          </a:bodyPr>
          <a:lstStyle>
            <a:lvl1pPr algn="l">
              <a:defRPr sz="6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Header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055E247-542B-D541-8F36-DBA97343BC9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199" y="3637441"/>
            <a:ext cx="9144000" cy="407460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SECTION SUBTITLE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4E1A789-3A04-9240-BCEC-3DACF2B52870}"/>
              </a:ext>
            </a:extLst>
          </p:cNvPr>
          <p:cNvCxnSpPr>
            <a:cxnSpLocks/>
          </p:cNvCxnSpPr>
          <p:nvPr userDrawn="1"/>
        </p:nvCxnSpPr>
        <p:spPr>
          <a:xfrm>
            <a:off x="974126" y="2450876"/>
            <a:ext cx="768531" cy="0"/>
          </a:xfrm>
          <a:prstGeom prst="line">
            <a:avLst/>
          </a:prstGeom>
          <a:ln w="635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7938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– Solid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BAE84-700B-054E-8730-2262E5327E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9" y="2677626"/>
            <a:ext cx="9144000" cy="992326"/>
          </a:xfrm>
        </p:spPr>
        <p:txBody>
          <a:bodyPr anchor="t" anchorCtr="0">
            <a:normAutofit/>
          </a:bodyPr>
          <a:lstStyle>
            <a:lvl1pPr algn="l">
              <a:defRPr sz="6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Header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055E247-542B-D541-8F36-DBA97343BC9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199" y="3637441"/>
            <a:ext cx="9144000" cy="407460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SECTION SUBTITLE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4E1A789-3A04-9240-BCEC-3DACF2B52870}"/>
              </a:ext>
            </a:extLst>
          </p:cNvPr>
          <p:cNvCxnSpPr>
            <a:cxnSpLocks/>
          </p:cNvCxnSpPr>
          <p:nvPr userDrawn="1"/>
        </p:nvCxnSpPr>
        <p:spPr>
          <a:xfrm>
            <a:off x="974126" y="2450876"/>
            <a:ext cx="768531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1272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– Photo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5FFEA7CF-83E7-764C-ABBA-82BBDBDAEC0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E5B506F-BBA1-9842-893B-0EB9BFBD1D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72634" y="2316951"/>
            <a:ext cx="4769254" cy="707886"/>
          </a:xfrm>
          <a:solidFill>
            <a:schemeClr val="accent1"/>
          </a:solidFill>
        </p:spPr>
        <p:txBody>
          <a:bodyPr vert="horz" wrap="none" lIns="91440" anchor="ctr" anchorCtr="0">
            <a:spAutoFit/>
          </a:bodyPr>
          <a:lstStyle>
            <a:lvl1pPr marL="0" indent="0">
              <a:buNone/>
              <a:defRPr sz="40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SECTION HEADER</a:t>
            </a:r>
          </a:p>
        </p:txBody>
      </p:sp>
    </p:spTree>
    <p:extLst>
      <p:ext uri="{BB962C8B-B14F-4D97-AF65-F5344CB8AC3E}">
        <p14:creationId xmlns:p14="http://schemas.microsoft.com/office/powerpoint/2010/main" val="3431613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ulle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D6EBBA0-2B0E-FB4D-B3E3-D6D8CFD2D304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5AAEF4-B950-814D-A811-CD17BDDF0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345" y="494273"/>
            <a:ext cx="10515600" cy="86908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CD2525-98F9-924C-B8E5-083B38E282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1689"/>
            <a:ext cx="10515600" cy="4388698"/>
          </a:xfrm>
        </p:spPr>
        <p:txBody>
          <a:bodyPr/>
          <a:lstStyle>
            <a:lvl1pPr marL="228600" indent="-228600">
              <a:buSzPct val="95000"/>
              <a:buFontTx/>
              <a:buBlip>
                <a:blip r:embed="rId2"/>
              </a:buBlip>
              <a:defRPr/>
            </a:lvl1pPr>
            <a:lvl2pPr marL="6858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/>
            </a:lvl2pPr>
            <a:lvl3pPr marL="11430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/>
            </a:lvl3pPr>
            <a:lvl4pPr marL="16002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/>
            </a:lvl4pPr>
            <a:lvl5pPr marL="20574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4BDC48E3-2023-0242-985D-69E25BFFF8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19853" y="6441192"/>
            <a:ext cx="86841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View &gt;&gt; Header and Footer &gt;&gt; Add Unit Name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BB5BDD8-8221-F040-8AE0-3F33C4E24CA0}"/>
              </a:ext>
            </a:extLst>
          </p:cNvPr>
          <p:cNvCxnSpPr>
            <a:cxnSpLocks/>
          </p:cNvCxnSpPr>
          <p:nvPr userDrawn="1"/>
        </p:nvCxnSpPr>
        <p:spPr>
          <a:xfrm>
            <a:off x="838200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University of Iowa Logo in tab">
            <a:extLst>
              <a:ext uri="{FF2B5EF4-FFF2-40B4-BE49-F238E27FC236}">
                <a16:creationId xmlns:a16="http://schemas.microsoft.com/office/drawing/2014/main" id="{F51089BB-12B1-B240-94C3-C431E554F07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6131555"/>
            <a:ext cx="1545021" cy="733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1653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ullet Slide - 2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D6EBBA0-2B0E-FB4D-B3E3-D6D8CFD2D304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5AAEF4-B950-814D-A811-CD17BDDF04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4058" y="365125"/>
            <a:ext cx="10515600" cy="1331865"/>
          </a:xfrm>
        </p:spPr>
        <p:txBody>
          <a:bodyPr/>
          <a:lstStyle/>
          <a:p>
            <a:r>
              <a:rPr lang="en-US" dirty="0"/>
              <a:t>Click to edit Master title style </a:t>
            </a:r>
            <a:br>
              <a:rPr lang="en-US" dirty="0"/>
            </a:br>
            <a:r>
              <a:rPr lang="en-US" dirty="0"/>
              <a:t>that runs to two lines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CD2525-98F9-924C-B8E5-083B38E282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87101"/>
            <a:ext cx="10515600" cy="4018000"/>
          </a:xfrm>
        </p:spPr>
        <p:txBody>
          <a:bodyPr/>
          <a:lstStyle>
            <a:lvl1pPr marL="228600" indent="-228600">
              <a:buSzPct val="95000"/>
              <a:buFontTx/>
              <a:buBlip>
                <a:blip r:embed="rId2"/>
              </a:buBlip>
              <a:defRPr/>
            </a:lvl1pPr>
            <a:lvl2pPr marL="6858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/>
            </a:lvl2pPr>
            <a:lvl3pPr marL="11430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/>
            </a:lvl3pPr>
            <a:lvl4pPr marL="16002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/>
            </a:lvl4pPr>
            <a:lvl5pPr marL="20574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4BDC48E3-2023-0242-985D-69E25BFFF8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19853" y="6441192"/>
            <a:ext cx="86841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View &gt;&gt; Header and Footer &gt;&gt; Add Unit Name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BB5BDD8-8221-F040-8AE0-3F33C4E24CA0}"/>
              </a:ext>
            </a:extLst>
          </p:cNvPr>
          <p:cNvCxnSpPr>
            <a:cxnSpLocks/>
          </p:cNvCxnSpPr>
          <p:nvPr userDrawn="1"/>
        </p:nvCxnSpPr>
        <p:spPr>
          <a:xfrm>
            <a:off x="838200" y="17340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University of Iowa Logo in tab">
            <a:extLst>
              <a:ext uri="{FF2B5EF4-FFF2-40B4-BE49-F238E27FC236}">
                <a16:creationId xmlns:a16="http://schemas.microsoft.com/office/drawing/2014/main" id="{CFF14CD2-6839-EF4B-BE95-D8FF44EDAFE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6131555"/>
            <a:ext cx="1545021" cy="733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963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-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E8E5D18-D14C-2E49-8475-3B6767E2DE9A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CD2525-98F9-924C-B8E5-083B38E282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62386"/>
            <a:ext cx="5562600" cy="3923407"/>
          </a:xfrm>
        </p:spPr>
        <p:txBody>
          <a:bodyPr/>
          <a:lstStyle>
            <a:lvl1pPr marL="228600" indent="-228600">
              <a:buSzPct val="95000"/>
              <a:buFontTx/>
              <a:buBlip>
                <a:blip r:embed="rId2"/>
              </a:buBlip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4BDC48E3-2023-0242-985D-69E25BFFF8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19853" y="6441192"/>
            <a:ext cx="86841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View &gt;&gt; Header and Footer &gt;&gt; Add Unit Name</a:t>
            </a:r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42EEDE3-0B18-E049-BE23-974E50C7297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159502" y="0"/>
            <a:ext cx="5029200" cy="6392452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b="0" i="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ACFD86F-631F-DB40-8919-BA8E20BF8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058" y="365125"/>
            <a:ext cx="5636742" cy="133186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7458B34-F735-D249-820C-C797A1F1FED6}"/>
              </a:ext>
            </a:extLst>
          </p:cNvPr>
          <p:cNvCxnSpPr>
            <a:cxnSpLocks/>
          </p:cNvCxnSpPr>
          <p:nvPr userDrawn="1"/>
        </p:nvCxnSpPr>
        <p:spPr>
          <a:xfrm>
            <a:off x="838200" y="17340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University of Iowa Logo in tab">
            <a:extLst>
              <a:ext uri="{FF2B5EF4-FFF2-40B4-BE49-F238E27FC236}">
                <a16:creationId xmlns:a16="http://schemas.microsoft.com/office/drawing/2014/main" id="{331EC016-F850-1E4A-A65C-1A14626CEA6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6131555"/>
            <a:ext cx="1545021" cy="733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500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- Photo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8D99024-F68B-C04C-A2AC-E78D62D8E79D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4BDC48E3-2023-0242-985D-69E25BFFF8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19853" y="6441192"/>
            <a:ext cx="86841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View &gt;&gt; Header and Footer &gt;&gt; Add Unit Name</a:t>
            </a:r>
            <a:endParaRPr lang="en-US" dirty="0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3E5CE386-BEFE-FE49-A675-D93BEDF680B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170389" y="3243106"/>
            <a:ext cx="5021612" cy="3149712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b="0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 Click icon to add picture </a:t>
            </a:r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04FCC643-718F-7645-8F8D-0BFC94D0506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159502" y="0"/>
            <a:ext cx="2483404" cy="3191425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b="0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41C31617-CC11-4C42-B6D0-164DF6AFBF4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695874" y="0"/>
            <a:ext cx="2483404" cy="3191425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b="0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7524483D-CFE3-E34D-BB74-CEDD54176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701" y="365125"/>
            <a:ext cx="5636742" cy="133186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B28F420-DDD1-5E4A-9513-EAE252D759FE}"/>
              </a:ext>
            </a:extLst>
          </p:cNvPr>
          <p:cNvCxnSpPr>
            <a:cxnSpLocks/>
          </p:cNvCxnSpPr>
          <p:nvPr userDrawn="1"/>
        </p:nvCxnSpPr>
        <p:spPr>
          <a:xfrm>
            <a:off x="838200" y="17340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65D1D7B4-E242-C142-8F5F-F3301CC024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62386"/>
            <a:ext cx="5562600" cy="3923407"/>
          </a:xfrm>
        </p:spPr>
        <p:txBody>
          <a:bodyPr/>
          <a:lstStyle>
            <a:lvl1pPr marL="228600" indent="-228600">
              <a:buSzPct val="95000"/>
              <a:buFontTx/>
              <a:buBlip>
                <a:blip r:embed="rId2"/>
              </a:buBlip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9" name="Picture 18" descr="University of Iowa Logo in tab">
            <a:extLst>
              <a:ext uri="{FF2B5EF4-FFF2-40B4-BE49-F238E27FC236}">
                <a16:creationId xmlns:a16="http://schemas.microsoft.com/office/drawing/2014/main" id="{ED076C9B-2E43-A040-8258-28E87FCCDB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6131555"/>
            <a:ext cx="1545021" cy="733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072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D47C82-65E8-6F4A-93F5-B60D5D90F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6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0A12C-E82E-3F40-8F2F-F914F24F0B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70061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9" r:id="rId3"/>
    <p:sldLayoutId id="2147483663" r:id="rId4"/>
    <p:sldLayoutId id="2147483661" r:id="rId5"/>
    <p:sldLayoutId id="2147483650" r:id="rId6"/>
    <p:sldLayoutId id="2147483662" r:id="rId7"/>
    <p:sldLayoutId id="2147483654" r:id="rId8"/>
    <p:sldLayoutId id="2147483655" r:id="rId9"/>
    <p:sldLayoutId id="2147483665" r:id="rId10"/>
    <p:sldLayoutId id="2147483664" r:id="rId11"/>
    <p:sldLayoutId id="2147483666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actuarial-science@uiowa.edu" TargetMode="External"/><Relationship Id="rId2" Type="http://schemas.openxmlformats.org/officeDocument/2006/relationships/hyperlink" Target="mailto:statistics@uiowa.edu" TargetMode="External"/><Relationship Id="rId1" Type="http://schemas.openxmlformats.org/officeDocument/2006/relationships/slideLayout" Target="../slideLayouts/slideLayout11.xml"/><Relationship Id="rId4" Type="http://schemas.openxmlformats.org/officeDocument/2006/relationships/hyperlink" Target="mailto:data-science@uiowa.edu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80B23-7308-1745-A1A9-A5522BA49E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0556" y="2381920"/>
            <a:ext cx="10580650" cy="1843238"/>
          </a:xfrm>
        </p:spPr>
        <p:txBody>
          <a:bodyPr>
            <a:normAutofit fontScale="90000"/>
          </a:bodyPr>
          <a:lstStyle/>
          <a:p>
            <a:r>
              <a:rPr lang="en-US" dirty="0"/>
              <a:t>Graduate Programs in Statistics &amp; Actuarial Science</a:t>
            </a:r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ADA0161C-D166-6E4C-8069-E1FBFE0BE5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5182" y="4288221"/>
            <a:ext cx="10235044" cy="1613816"/>
          </a:xfrm>
        </p:spPr>
        <p:txBody>
          <a:bodyPr>
            <a:normAutofit fontScale="55000" lnSpcReduction="20000"/>
          </a:bodyPr>
          <a:lstStyle/>
          <a:p>
            <a:endParaRPr lang="en-US" sz="3500" dirty="0"/>
          </a:p>
          <a:p>
            <a:r>
              <a:rPr lang="en-US" sz="3500" dirty="0"/>
              <a:t>Graduate programs: </a:t>
            </a:r>
          </a:p>
          <a:p>
            <a:r>
              <a:rPr lang="en-US" sz="3500" dirty="0"/>
              <a:t>MS in Statistics 	MS in Actuarial Science		MS in Data Science </a:t>
            </a:r>
          </a:p>
          <a:p>
            <a:r>
              <a:rPr lang="en-US" sz="3500" dirty="0"/>
              <a:t>PhD Stat (</a:t>
            </a:r>
            <a:r>
              <a:rPr lang="en-US" sz="3500"/>
              <a:t>includes Act </a:t>
            </a:r>
            <a:r>
              <a:rPr lang="en-US" sz="3500" dirty="0"/>
              <a:t>Sci track and more) </a:t>
            </a:r>
            <a:br>
              <a:rPr lang="en-US" dirty="0"/>
            </a:b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C5EE2B8-026E-D04B-8925-60FA6F76C3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5182" y="5902036"/>
            <a:ext cx="9112827" cy="581892"/>
          </a:xfrm>
        </p:spPr>
        <p:txBody>
          <a:bodyPr>
            <a:normAutofit/>
          </a:bodyPr>
          <a:lstStyle/>
          <a:p>
            <a:r>
              <a:rPr lang="en-US" i="1" dirty="0"/>
              <a:t>Aug 2026</a:t>
            </a:r>
          </a:p>
          <a:p>
            <a:endParaRPr lang="en-US" i="1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1FEB04-6AB2-DD4F-B560-E3674C11A5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Department of Statistics and Actuarial Science</a:t>
            </a:r>
          </a:p>
        </p:txBody>
      </p:sp>
    </p:spTree>
    <p:extLst>
      <p:ext uri="{BB962C8B-B14F-4D97-AF65-F5344CB8AC3E}">
        <p14:creationId xmlns:p14="http://schemas.microsoft.com/office/powerpoint/2010/main" val="38925108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E36F702-10A0-6A43-AC03-54B0B945CF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MS in Statistics</a:t>
            </a:r>
          </a:p>
        </p:txBody>
      </p:sp>
      <p:sp>
        <p:nvSpPr>
          <p:cNvPr id="7" name="Title 9">
            <a:extLst>
              <a:ext uri="{FF2B5EF4-FFF2-40B4-BE49-F238E27FC236}">
                <a16:creationId xmlns:a16="http://schemas.microsoft.com/office/drawing/2014/main" id="{CA16A239-F90D-0A49-B4F8-2A8CEE1A4A88}"/>
              </a:ext>
            </a:extLst>
          </p:cNvPr>
          <p:cNvSpPr txBox="1">
            <a:spLocks/>
          </p:cNvSpPr>
          <p:nvPr/>
        </p:nvSpPr>
        <p:spPr>
          <a:xfrm>
            <a:off x="2612572" y="4467497"/>
            <a:ext cx="5959927" cy="175665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/>
              <a:t>&gt; Solid training</a:t>
            </a:r>
            <a:br>
              <a:rPr lang="en-US" sz="3200" dirty="0"/>
            </a:br>
            <a:r>
              <a:rPr lang="en-US" sz="3200" dirty="0"/>
              <a:t>&gt; State-of-the-art curriculum </a:t>
            </a:r>
            <a:br>
              <a:rPr lang="en-US" sz="3200" dirty="0"/>
            </a:br>
            <a:r>
              <a:rPr lang="en-US" sz="3200" dirty="0"/>
              <a:t>&gt; Work closely with faculty</a:t>
            </a:r>
          </a:p>
        </p:txBody>
      </p:sp>
    </p:spTree>
    <p:extLst>
      <p:ext uri="{BB962C8B-B14F-4D97-AF65-F5344CB8AC3E}">
        <p14:creationId xmlns:p14="http://schemas.microsoft.com/office/powerpoint/2010/main" val="1705609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58AA51F6-4A26-4CF8-AA42-E17ED7F3D8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1" y="2502567"/>
            <a:ext cx="5145577" cy="2088573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&gt; Solid training</a:t>
            </a:r>
            <a:br>
              <a:rPr lang="en-US" sz="3200" dirty="0"/>
            </a:br>
            <a:r>
              <a:rPr lang="en-US" sz="3200" dirty="0">
                <a:solidFill>
                  <a:srgbClr val="7030A0"/>
                </a:solidFill>
              </a:rPr>
              <a:t>&gt;</a:t>
            </a:r>
            <a:r>
              <a:rPr lang="en-US" sz="3200" dirty="0"/>
              <a:t> </a:t>
            </a:r>
            <a:r>
              <a:rPr lang="en-US" sz="3200" dirty="0">
                <a:solidFill>
                  <a:srgbClr val="7030A0"/>
                </a:solidFill>
              </a:rPr>
              <a:t>State-of-the-art curriculum</a:t>
            </a:r>
            <a:br>
              <a:rPr lang="en-US" sz="3200" dirty="0">
                <a:solidFill>
                  <a:srgbClr val="FF0000"/>
                </a:solidFill>
              </a:rPr>
            </a:br>
            <a:r>
              <a:rPr lang="en-US" sz="3200" dirty="0">
                <a:solidFill>
                  <a:srgbClr val="0070C0"/>
                </a:solidFill>
              </a:rPr>
              <a:t>&gt; Work closely with faculty</a:t>
            </a:r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6CE49EC5-10AE-41EC-82AC-D4CE8BA45D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2063" y="4731191"/>
            <a:ext cx="4585063" cy="1572764"/>
          </a:xfrm>
        </p:spPr>
        <p:txBody>
          <a:bodyPr>
            <a:normAutofit/>
          </a:bodyPr>
          <a:lstStyle/>
          <a:p>
            <a:r>
              <a:rPr lang="en-US" sz="2000" b="0" dirty="0"/>
              <a:t>In </a:t>
            </a:r>
            <a:r>
              <a:rPr lang="en-US" sz="2000" b="0" dirty="0">
                <a:solidFill>
                  <a:srgbClr val="0070C0"/>
                </a:solidFill>
              </a:rPr>
              <a:t>STAT:6990</a:t>
            </a:r>
            <a:r>
              <a:rPr lang="en-US" sz="2000" b="0" dirty="0"/>
              <a:t>, students complete a project related to their application and career interests. Students will choose a faculty member as their mentor.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C4DF5D1-A2B3-4866-880B-B3FD06DAA242}"/>
              </a:ext>
            </a:extLst>
          </p:cNvPr>
          <p:cNvSpPr txBox="1"/>
          <p:nvPr/>
        </p:nvSpPr>
        <p:spPr>
          <a:xfrm>
            <a:off x="5376684" y="864227"/>
            <a:ext cx="6627545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Required core courses</a:t>
            </a:r>
            <a:r>
              <a:rPr lang="en-US" sz="1800" dirty="0"/>
              <a:t>:</a:t>
            </a:r>
          </a:p>
          <a:p>
            <a:pPr lvl="0"/>
            <a:r>
              <a:rPr lang="en-US" sz="1800" dirty="0"/>
              <a:t>STAT:5090 Alpha Seminar</a:t>
            </a:r>
          </a:p>
          <a:p>
            <a:pPr lvl="0"/>
            <a:r>
              <a:rPr lang="en-US" dirty="0"/>
              <a:t>STAT:5100 STAT:5101 Statistical Inference I &amp; II</a:t>
            </a:r>
            <a:r>
              <a:rPr lang="en-US" sz="1800" dirty="0"/>
              <a:t> </a:t>
            </a:r>
          </a:p>
          <a:p>
            <a:pPr lvl="0"/>
            <a:r>
              <a:rPr lang="en-US" dirty="0"/>
              <a:t>STAT:5200 STAT:5201 Applied Statistics I &amp; II</a:t>
            </a:r>
          </a:p>
          <a:p>
            <a:pPr lvl="0"/>
            <a:r>
              <a:rPr lang="en-US" sz="1800" dirty="0"/>
              <a:t>STAT:5400 Computing in Statistics</a:t>
            </a:r>
          </a:p>
          <a:p>
            <a:pPr lvl="0"/>
            <a:r>
              <a:rPr lang="en-US" dirty="0"/>
              <a:t>STAT:6220 Statistical Consulting</a:t>
            </a:r>
          </a:p>
          <a:p>
            <a:pPr lvl="0"/>
            <a:r>
              <a:rPr lang="en-US" sz="1800" dirty="0"/>
              <a:t>STAT:6300 Probability and </a:t>
            </a:r>
            <a:r>
              <a:rPr lang="en-US" dirty="0"/>
              <a:t>Stochastic Processes I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At least 3 electives from:</a:t>
            </a:r>
            <a:endParaRPr lang="en-US" sz="1800" dirty="0"/>
          </a:p>
          <a:p>
            <a:pPr lvl="0"/>
            <a:r>
              <a:rPr lang="en-US" dirty="0"/>
              <a:t>STAT:4520 Bayesian Statistics</a:t>
            </a:r>
          </a:p>
          <a:p>
            <a:pPr lvl="0"/>
            <a:r>
              <a:rPr lang="en-US" sz="1800" dirty="0"/>
              <a:t>STAT:4540 Statistical Learning</a:t>
            </a:r>
          </a:p>
          <a:p>
            <a:pPr lvl="0"/>
            <a:r>
              <a:rPr lang="en-US" dirty="0"/>
              <a:t>STAT:4580 Data Visualization and Data Technologies</a:t>
            </a:r>
          </a:p>
          <a:p>
            <a:pPr lvl="0"/>
            <a:r>
              <a:rPr lang="en-US" dirty="0"/>
              <a:t>STAT:4750 Probabilistic Statistics Learning</a:t>
            </a:r>
          </a:p>
          <a:p>
            <a:pPr lvl="0"/>
            <a:r>
              <a:rPr lang="en-US" sz="1800" dirty="0"/>
              <a:t>STAT:5120 </a:t>
            </a:r>
            <a:r>
              <a:rPr lang="en-US" dirty="0"/>
              <a:t>Mathematical Methods for Statistics</a:t>
            </a:r>
          </a:p>
          <a:p>
            <a:pPr lvl="0"/>
            <a:r>
              <a:rPr lang="en-US" sz="1800" dirty="0"/>
              <a:t>STAT:6530 E</a:t>
            </a:r>
            <a:r>
              <a:rPr lang="en-US" dirty="0"/>
              <a:t>nvironmental and Spatial Statistics</a:t>
            </a:r>
          </a:p>
          <a:p>
            <a:pPr lvl="0"/>
            <a:r>
              <a:rPr lang="en-US" sz="1800" dirty="0"/>
              <a:t>STAT:6560 Applied Time Series Analysis</a:t>
            </a:r>
          </a:p>
          <a:p>
            <a:pPr lvl="0"/>
            <a:r>
              <a:rPr lang="en-US" dirty="0"/>
              <a:t>STAT:6970 Topics in Statistics </a:t>
            </a:r>
          </a:p>
          <a:p>
            <a:r>
              <a:rPr lang="en-US" sz="1800" dirty="0">
                <a:solidFill>
                  <a:srgbClr val="0070C0"/>
                </a:solidFill>
              </a:rPr>
              <a:t>STAT:6990 </a:t>
            </a:r>
            <a:r>
              <a:rPr lang="en-US" dirty="0">
                <a:solidFill>
                  <a:srgbClr val="0070C0"/>
                </a:solidFill>
              </a:rPr>
              <a:t>Readings in Statistics (at least 2-sh)  </a:t>
            </a:r>
            <a:endParaRPr lang="en-US" dirty="0">
              <a:solidFill>
                <a:srgbClr val="7030A0"/>
              </a:solidFill>
            </a:endParaRPr>
          </a:p>
          <a:p>
            <a:pPr lvl="0"/>
            <a:r>
              <a:rPr lang="en-US" dirty="0"/>
              <a:t>STAT:5091 Statistics Career Seminar</a:t>
            </a:r>
          </a:p>
          <a:p>
            <a:r>
              <a:rPr lang="en-US" dirty="0"/>
              <a:t>STAT:7000+ One PhD-level course</a:t>
            </a:r>
          </a:p>
          <a:p>
            <a:pPr lvl="0"/>
            <a:endParaRPr lang="en-US" sz="18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45067E6-A5B4-5EF5-A5BC-7FE346E5ACBC}"/>
              </a:ext>
            </a:extLst>
          </p:cNvPr>
          <p:cNvSpPr txBox="1"/>
          <p:nvPr/>
        </p:nvSpPr>
        <p:spPr>
          <a:xfrm>
            <a:off x="444298" y="929803"/>
            <a:ext cx="305724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MS Statistics</a:t>
            </a:r>
          </a:p>
          <a:p>
            <a:r>
              <a:rPr lang="en-US" sz="2400" b="1" dirty="0"/>
              <a:t>(32-sh in total)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F58367-1C66-4AC1-ABCB-20BEDD8EBEEB}"/>
              </a:ext>
            </a:extLst>
          </p:cNvPr>
          <p:cNvSpPr txBox="1"/>
          <p:nvPr/>
        </p:nvSpPr>
        <p:spPr>
          <a:xfrm>
            <a:off x="272063" y="6415696"/>
            <a:ext cx="6718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stat.uiowa.edu</a:t>
            </a:r>
            <a:r>
              <a:rPr lang="en-US" dirty="0"/>
              <a:t>/graduate/</a:t>
            </a:r>
            <a:r>
              <a:rPr lang="en-US" dirty="0" err="1"/>
              <a:t>ms-statistics#courses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5260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6">
            <a:extLst>
              <a:ext uri="{FF2B5EF4-FFF2-40B4-BE49-F238E27FC236}">
                <a16:creationId xmlns:a16="http://schemas.microsoft.com/office/drawing/2014/main" id="{5D155F8A-9FAD-8346-8BF0-B36A6DC902F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7932" y="1"/>
            <a:ext cx="4999318" cy="567238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8EE2A5-7540-0236-DEB8-8AD84A1A96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0273" y="298546"/>
            <a:ext cx="6891727" cy="49978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/>
              <a:t>MS in Stat Standard Plan</a:t>
            </a:r>
          </a:p>
          <a:p>
            <a:pPr marL="0" indent="0">
              <a:buNone/>
            </a:pPr>
            <a:r>
              <a:rPr lang="en-US" sz="1800" b="1" dirty="0"/>
              <a:t>2026 Fall</a:t>
            </a:r>
          </a:p>
          <a:p>
            <a:pPr marL="0" indent="0">
              <a:buNone/>
            </a:pPr>
            <a:r>
              <a:rPr lang="en-US" sz="1800" dirty="0"/>
              <a:t>	</a:t>
            </a:r>
            <a:r>
              <a:rPr lang="en-US" sz="1800" dirty="0">
                <a:solidFill>
                  <a:srgbClr val="0070C0"/>
                </a:solidFill>
              </a:rPr>
              <a:t>STAT:5100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0070C0"/>
                </a:solidFill>
              </a:rPr>
              <a:t>	STAT:5200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0070C0"/>
                </a:solidFill>
              </a:rPr>
              <a:t>	STAT:5400</a:t>
            </a:r>
          </a:p>
          <a:p>
            <a:pPr marL="0" indent="0">
              <a:buNone/>
            </a:pPr>
            <a:r>
              <a:rPr lang="en-US" sz="1800" dirty="0"/>
              <a:t>	STAT:5090</a:t>
            </a:r>
          </a:p>
          <a:p>
            <a:pPr marL="0" indent="0">
              <a:buNone/>
            </a:pPr>
            <a:endParaRPr lang="en-US" sz="1800" b="1" dirty="0"/>
          </a:p>
          <a:p>
            <a:pPr marL="0" indent="0">
              <a:buNone/>
            </a:pPr>
            <a:r>
              <a:rPr lang="en-US" sz="1800" b="1" dirty="0"/>
              <a:t>2027 Fall</a:t>
            </a:r>
          </a:p>
          <a:p>
            <a:pPr marL="0" indent="0">
              <a:buNone/>
            </a:pPr>
            <a:r>
              <a:rPr lang="en-US" sz="1800" dirty="0"/>
              <a:t>	STAT:6300</a:t>
            </a:r>
          </a:p>
          <a:p>
            <a:pPr marL="0" indent="0">
              <a:buNone/>
            </a:pPr>
            <a:r>
              <a:rPr lang="en-US" sz="1800" dirty="0"/>
              <a:t>	(STAT:6990) </a:t>
            </a:r>
          </a:p>
          <a:p>
            <a:pPr marL="0" indent="0">
              <a:buNone/>
            </a:pPr>
            <a:r>
              <a:rPr lang="en-US" sz="1800" dirty="0"/>
              <a:t>	Electives</a:t>
            </a:r>
          </a:p>
          <a:p>
            <a:pPr marL="0" indent="0">
              <a:buNone/>
            </a:pPr>
            <a:endParaRPr lang="en-US" sz="2100" dirty="0"/>
          </a:p>
          <a:p>
            <a:pPr marL="0" indent="0">
              <a:buNone/>
            </a:pPr>
            <a:endParaRPr lang="en-US" sz="1900" dirty="0"/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9789B4CD-0DBA-E934-06A0-15CA8711DACA}"/>
              </a:ext>
            </a:extLst>
          </p:cNvPr>
          <p:cNvSpPr txBox="1">
            <a:spLocks/>
          </p:cNvSpPr>
          <p:nvPr/>
        </p:nvSpPr>
        <p:spPr>
          <a:xfrm>
            <a:off x="8746136" y="-272176"/>
            <a:ext cx="6109138" cy="53738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SzPct val="95000"/>
              <a:buFontTx/>
              <a:buBlip>
                <a:blip r:embed="rId4"/>
              </a:buBlip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endParaRPr lang="en-US" sz="1800" dirty="0"/>
          </a:p>
          <a:p>
            <a:pPr marL="0" indent="0">
              <a:buFontTx/>
              <a:buNone/>
            </a:pPr>
            <a:endParaRPr lang="en-US" sz="1800" dirty="0"/>
          </a:p>
          <a:p>
            <a:pPr marL="0" indent="0">
              <a:buFontTx/>
              <a:buNone/>
            </a:pPr>
            <a:endParaRPr lang="en-US" sz="1800" dirty="0"/>
          </a:p>
          <a:p>
            <a:pPr marL="0" indent="0">
              <a:buFontTx/>
              <a:buNone/>
            </a:pPr>
            <a:r>
              <a:rPr lang="en-US" sz="1800" b="1" dirty="0"/>
              <a:t>2027 Spring</a:t>
            </a:r>
          </a:p>
          <a:p>
            <a:pPr marL="0" indent="0">
              <a:buFontTx/>
              <a:buNone/>
            </a:pPr>
            <a:r>
              <a:rPr lang="en-US" sz="1800" dirty="0"/>
              <a:t>	</a:t>
            </a:r>
            <a:r>
              <a:rPr lang="en-US" sz="1800" dirty="0">
                <a:solidFill>
                  <a:srgbClr val="0070C0"/>
                </a:solidFill>
              </a:rPr>
              <a:t>STAT:5101</a:t>
            </a:r>
          </a:p>
          <a:p>
            <a:pPr marL="0" indent="0">
              <a:buFontTx/>
              <a:buNone/>
            </a:pPr>
            <a:r>
              <a:rPr lang="en-US" sz="1800" dirty="0">
                <a:solidFill>
                  <a:srgbClr val="0070C0"/>
                </a:solidFill>
              </a:rPr>
              <a:t>	STAT:5201</a:t>
            </a:r>
          </a:p>
          <a:p>
            <a:pPr marL="0" indent="0">
              <a:buFontTx/>
              <a:buNone/>
            </a:pPr>
            <a:r>
              <a:rPr lang="en-US" sz="1800" dirty="0"/>
              <a:t>	(STAT:6990)</a:t>
            </a:r>
          </a:p>
          <a:p>
            <a:pPr marL="0" indent="0">
              <a:buFontTx/>
              <a:buNone/>
            </a:pPr>
            <a:r>
              <a:rPr lang="en-US" sz="1800" dirty="0"/>
              <a:t>	Electives</a:t>
            </a:r>
          </a:p>
          <a:p>
            <a:pPr marL="0" indent="0">
              <a:buFontTx/>
              <a:buNone/>
            </a:pPr>
            <a:endParaRPr lang="en-US" sz="1800" dirty="0"/>
          </a:p>
          <a:p>
            <a:pPr marL="0" indent="0">
              <a:buFontTx/>
              <a:buNone/>
            </a:pPr>
            <a:r>
              <a:rPr lang="en-US" sz="1800" b="1" dirty="0"/>
              <a:t>2028 Spring</a:t>
            </a:r>
          </a:p>
          <a:p>
            <a:pPr marL="0" indent="0">
              <a:buFontTx/>
              <a:buNone/>
            </a:pPr>
            <a:r>
              <a:rPr lang="en-US" sz="1800" dirty="0"/>
              <a:t>	STAT:6220</a:t>
            </a:r>
          </a:p>
          <a:p>
            <a:pPr marL="0" indent="0">
              <a:buFontTx/>
              <a:buNone/>
            </a:pPr>
            <a:r>
              <a:rPr lang="en-US" sz="1800" dirty="0"/>
              <a:t>	Electives</a:t>
            </a:r>
          </a:p>
          <a:p>
            <a:pPr marL="0" indent="0">
              <a:buFontTx/>
              <a:buNone/>
            </a:pPr>
            <a:r>
              <a:rPr lang="en-US" sz="1800" dirty="0"/>
              <a:t>	</a:t>
            </a:r>
          </a:p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A2F5D0F-C383-2E59-5326-82DE47497BF7}"/>
              </a:ext>
            </a:extLst>
          </p:cNvPr>
          <p:cNvSpPr txBox="1"/>
          <p:nvPr/>
        </p:nvSpPr>
        <p:spPr>
          <a:xfrm>
            <a:off x="5238241" y="5261034"/>
            <a:ext cx="52950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Core courses in MS Final</a:t>
            </a:r>
          </a:p>
          <a:p>
            <a:r>
              <a:rPr lang="en-US" dirty="0"/>
              <a:t>PhD students can use 7000+ courses as electives</a:t>
            </a:r>
          </a:p>
          <a:p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0112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5D862E2-4607-4E7C-9E59-37799BDC6D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046" y="1929517"/>
            <a:ext cx="6435847" cy="3974894"/>
          </a:xfrm>
        </p:spPr>
        <p:txBody>
          <a:bodyPr>
            <a:normAutofit fontScale="850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Required Courses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MS final exam </a:t>
            </a:r>
          </a:p>
          <a:p>
            <a:pPr lvl="1"/>
            <a:r>
              <a:rPr lang="en-US" sz="3600" dirty="0"/>
              <a:t>Covers first year courses</a:t>
            </a:r>
          </a:p>
          <a:p>
            <a:pPr lvl="1"/>
            <a:r>
              <a:rPr lang="en-US" sz="3600" dirty="0"/>
              <a:t>Offered in Aug., chance to make up the following Jan.</a:t>
            </a:r>
          </a:p>
          <a:p>
            <a:pPr marL="0" indent="0">
              <a:buNone/>
            </a:pPr>
            <a:endParaRPr lang="en-US" sz="6200" dirty="0"/>
          </a:p>
          <a:p>
            <a:pPr marL="0" indent="0">
              <a:buNone/>
            </a:pPr>
            <a:r>
              <a:rPr lang="en-US" sz="3600" dirty="0"/>
              <a:t>https://</a:t>
            </a:r>
            <a:r>
              <a:rPr lang="en-US" sz="3600" dirty="0" err="1"/>
              <a:t>stat.uiowa.edu</a:t>
            </a:r>
            <a:r>
              <a:rPr lang="en-US" sz="3600" dirty="0"/>
              <a:t>/</a:t>
            </a:r>
            <a:r>
              <a:rPr lang="en-US" sz="3600" dirty="0" err="1"/>
              <a:t>ms</a:t>
            </a:r>
            <a:r>
              <a:rPr lang="en-US" sz="3600" dirty="0"/>
              <a:t>-statistics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9760E7E-EB1C-4003-AF38-928ABAB4EB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Department of Statistics and Actuarial Science</a:t>
            </a:r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ECE295B4-5ED6-46C1-8D69-C550DCC8C78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59502" y="0"/>
            <a:ext cx="5029200" cy="6392452"/>
          </a:xfr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6C03079C-6487-4795-977E-07A4A83F2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984" y="418284"/>
            <a:ext cx="6302948" cy="1200309"/>
          </a:xfrm>
        </p:spPr>
        <p:txBody>
          <a:bodyPr>
            <a:normAutofit/>
          </a:bodyPr>
          <a:lstStyle/>
          <a:p>
            <a:r>
              <a:rPr lang="en-US" sz="3600" dirty="0"/>
              <a:t>Summary: Getting your</a:t>
            </a:r>
            <a:br>
              <a:rPr lang="en-US" sz="3600" dirty="0"/>
            </a:br>
            <a:r>
              <a:rPr lang="en-US" sz="3600" dirty="0"/>
              <a:t>     MS degree in Statistics</a:t>
            </a:r>
          </a:p>
        </p:txBody>
      </p:sp>
    </p:spTree>
    <p:extLst>
      <p:ext uri="{BB962C8B-B14F-4D97-AF65-F5344CB8AC3E}">
        <p14:creationId xmlns:p14="http://schemas.microsoft.com/office/powerpoint/2010/main" val="9757035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AE41270-BE77-26F7-60A6-E10D4621CD5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400" b="1" dirty="0"/>
              <a:t>PhD in Statistics</a:t>
            </a:r>
          </a:p>
        </p:txBody>
      </p:sp>
    </p:spTree>
    <p:extLst>
      <p:ext uri="{BB962C8B-B14F-4D97-AF65-F5344CB8AC3E}">
        <p14:creationId xmlns:p14="http://schemas.microsoft.com/office/powerpoint/2010/main" val="31027114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5D862E2-4607-4E7C-9E59-37799BDC6D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109" y="1246909"/>
            <a:ext cx="11389153" cy="2641920"/>
          </a:xfrm>
        </p:spPr>
        <p:txBody>
          <a:bodyPr>
            <a:noAutofit/>
          </a:bodyPr>
          <a:lstStyle/>
          <a:p>
            <a:pPr algn="l"/>
            <a:endParaRPr lang="en-US" sz="24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US" sz="2400" b="1" i="0" u="none" strike="noStrike" baseline="0" dirty="0">
                <a:solidFill>
                  <a:srgbClr val="000000"/>
                </a:solidFill>
                <a:latin typeface="+mj-lt"/>
              </a:rPr>
              <a:t>Data Science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0000"/>
                </a:solidFill>
                <a:latin typeface="+mj-lt"/>
              </a:rPr>
              <a:t>Biostatistics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US" sz="2400" b="1" i="0" u="none" strike="noStrike" baseline="0" dirty="0">
                <a:solidFill>
                  <a:srgbClr val="000000"/>
                </a:solidFill>
                <a:latin typeface="+mj-lt"/>
              </a:rPr>
              <a:t>Probability/Mathematical Statistics 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0000"/>
                </a:solidFill>
                <a:latin typeface="+mj-lt"/>
              </a:rPr>
              <a:t>Actuarial Science</a:t>
            </a:r>
            <a:endParaRPr lang="en-US" sz="2400" b="0" i="0" u="none" strike="noStrike" baseline="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9760E7E-EB1C-4003-AF38-928ABAB4EB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Department of Statistics and Actuarial Science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6C03079C-6487-4795-977E-07A4A83F2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057" y="365125"/>
            <a:ext cx="7418245" cy="1331865"/>
          </a:xfrm>
        </p:spPr>
        <p:txBody>
          <a:bodyPr/>
          <a:lstStyle/>
          <a:p>
            <a:r>
              <a:rPr lang="en-US" dirty="0"/>
              <a:t>Coursework concentrations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69C896-43DA-600B-7D69-36D9B990EC57}"/>
              </a:ext>
            </a:extLst>
          </p:cNvPr>
          <p:cNvSpPr txBox="1"/>
          <p:nvPr/>
        </p:nvSpPr>
        <p:spPr>
          <a:xfrm>
            <a:off x="561109" y="4274580"/>
            <a:ext cx="871745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If a PhD student in statistics registers for 6 semester hours or more 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(not including STAT:6990 Readings in Statistics and STAT:7990 Reading Research) 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in a semester, then at least 2 semester hours of these need to be from course(s) 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offered by the statistics department.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76668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5D862E2-4607-4E7C-9E59-37799BDC6D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109" y="1246908"/>
            <a:ext cx="11419609" cy="4966855"/>
          </a:xfrm>
        </p:spPr>
        <p:txBody>
          <a:bodyPr>
            <a:noAutofit/>
          </a:bodyPr>
          <a:lstStyle/>
          <a:p>
            <a:pPr algn="l"/>
            <a:endParaRPr lang="en-US" sz="24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US" b="1" dirty="0"/>
              <a:t>Statistics </a:t>
            </a:r>
            <a:r>
              <a:rPr lang="en-US" dirty="0"/>
              <a:t>— The faculty evaluates the student's body of work and assesses the student's potential for research. </a:t>
            </a:r>
          </a:p>
          <a:p>
            <a:pPr lvl="1" fontAlgn="base"/>
            <a:r>
              <a:rPr lang="en-US" dirty="0"/>
              <a:t>the MS final exam in statistics </a:t>
            </a:r>
          </a:p>
          <a:p>
            <a:pPr lvl="1" fontAlgn="base"/>
            <a:r>
              <a:rPr lang="en-US" dirty="0"/>
              <a:t>a project with a faculty mentor (STAT:6990)</a:t>
            </a:r>
          </a:p>
          <a:p>
            <a:pPr lvl="1" fontAlgn="base"/>
            <a:r>
              <a:rPr lang="en-US" dirty="0"/>
              <a:t>course work. </a:t>
            </a:r>
          </a:p>
          <a:p>
            <a:pPr lvl="1" fontAlgn="base"/>
            <a:endParaRPr lang="en-US" dirty="0"/>
          </a:p>
          <a:p>
            <a:pPr fontAlgn="base">
              <a:buFont typeface="Arial" panose="020B0604020202020204" pitchFamily="34" charset="0"/>
              <a:buChar char="•"/>
            </a:pPr>
            <a:r>
              <a:rPr lang="en-US" b="1" dirty="0"/>
              <a:t>Actuarial Science </a:t>
            </a:r>
            <a:r>
              <a:rPr lang="en-US" dirty="0"/>
              <a:t>— see webpage for details.</a:t>
            </a:r>
          </a:p>
          <a:p>
            <a:pPr marL="0" indent="0">
              <a:buNone/>
            </a:pPr>
            <a:br>
              <a:rPr lang="en-US" sz="2400" dirty="0"/>
            </a:br>
            <a:br>
              <a:rPr lang="en-US" sz="2400" dirty="0"/>
            </a:br>
            <a:endParaRPr lang="en-US" sz="2400" b="0" i="0" u="none" strike="noStrike" baseline="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9760E7E-EB1C-4003-AF38-928ABAB4EB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Department of Statistics and Actuarial Science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6C03079C-6487-4795-977E-07A4A83F2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057" y="365125"/>
            <a:ext cx="7418245" cy="1331865"/>
          </a:xfrm>
        </p:spPr>
        <p:txBody>
          <a:bodyPr/>
          <a:lstStyle/>
          <a:p>
            <a:r>
              <a:rPr lang="en-US" dirty="0"/>
              <a:t>PhD qualifying procedure</a:t>
            </a:r>
          </a:p>
        </p:txBody>
      </p:sp>
    </p:spTree>
    <p:extLst>
      <p:ext uri="{BB962C8B-B14F-4D97-AF65-F5344CB8AC3E}">
        <p14:creationId xmlns:p14="http://schemas.microsoft.com/office/powerpoint/2010/main" val="36473176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5D862E2-4607-4E7C-9E59-37799BDC6D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978" y="1444978"/>
            <a:ext cx="11551741" cy="4768785"/>
          </a:xfrm>
        </p:spPr>
        <p:txBody>
          <a:bodyPr>
            <a:noAutofit/>
          </a:bodyPr>
          <a:lstStyle/>
          <a:p>
            <a:pPr algn="l"/>
            <a:endParaRPr lang="en-US" sz="24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US" dirty="0"/>
              <a:t>No Written PhD comprehensive exam, start research projects early</a:t>
            </a:r>
          </a:p>
          <a:p>
            <a:pPr fontAlgn="base">
              <a:buFont typeface="Arial" panose="020B0604020202020204" pitchFamily="34" charset="0"/>
              <a:buChar char="•"/>
            </a:pPr>
            <a:endParaRPr lang="en-US" dirty="0"/>
          </a:p>
          <a:p>
            <a:pPr fontAlgn="base">
              <a:buFont typeface="Arial" panose="020B0604020202020204" pitchFamily="34" charset="0"/>
              <a:buChar char="•"/>
            </a:pPr>
            <a:r>
              <a:rPr lang="en-US" dirty="0"/>
              <a:t>Prospectus (serves as the PhD comprehensive exam) </a:t>
            </a:r>
          </a:p>
          <a:p>
            <a:pPr lvl="1" fontAlgn="base"/>
            <a:r>
              <a:rPr lang="en-US" dirty="0"/>
              <a:t>written and oral report, literature review, proposed work, and preliminary results</a:t>
            </a:r>
          </a:p>
          <a:p>
            <a:pPr lvl="1" fontAlgn="base"/>
            <a:r>
              <a:rPr lang="en-US" dirty="0"/>
              <a:t>within 12 or 18 months </a:t>
            </a:r>
            <a:r>
              <a:rPr lang="en-US"/>
              <a:t>of qualification </a:t>
            </a:r>
            <a:r>
              <a:rPr lang="en-US" dirty="0"/>
              <a:t>to the PhD program</a:t>
            </a:r>
          </a:p>
          <a:p>
            <a:pPr lvl="1" fontAlgn="base"/>
            <a:endParaRPr lang="en-US" dirty="0"/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dirty="0"/>
              <a:t>Writing and defending a dissertation</a:t>
            </a:r>
          </a:p>
          <a:p>
            <a:pPr lvl="1" fontAlgn="base"/>
            <a:r>
              <a:rPr lang="en-US" b="0" i="0" dirty="0">
                <a:solidFill>
                  <a:srgbClr val="000000"/>
                </a:solidFill>
                <a:effectLst/>
                <a:latin typeface="+mn-lt"/>
              </a:rPr>
              <a:t>within 24 months of passing the prospectus</a:t>
            </a:r>
          </a:p>
          <a:p>
            <a:pPr algn="l" fontAlgn="base">
              <a:buFont typeface="Arial" panose="020B0604020202020204" pitchFamily="34" charset="0"/>
              <a:buChar char="•"/>
            </a:pPr>
            <a:endParaRPr lang="en-US" b="0" i="0" dirty="0">
              <a:solidFill>
                <a:srgbClr val="000000"/>
              </a:solidFill>
              <a:effectLst/>
              <a:latin typeface="inherit"/>
            </a:endParaRPr>
          </a:p>
          <a:p>
            <a:pPr marL="0" indent="0" fontAlgn="base">
              <a:buNone/>
            </a:pPr>
            <a:endParaRPr lang="en-US" dirty="0"/>
          </a:p>
          <a:p>
            <a:pPr marL="0" indent="0">
              <a:buNone/>
            </a:pPr>
            <a:br>
              <a:rPr lang="en-US" sz="2400" dirty="0"/>
            </a:br>
            <a:br>
              <a:rPr lang="en-US" sz="2400" dirty="0"/>
            </a:br>
            <a:endParaRPr lang="en-US" sz="2400" b="0" i="0" u="none" strike="noStrike" baseline="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9760E7E-EB1C-4003-AF38-928ABAB4EB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Department of Statistics and Actuarial Science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6C03079C-6487-4795-977E-07A4A83F2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057" y="365125"/>
            <a:ext cx="9138479" cy="1307811"/>
          </a:xfrm>
        </p:spPr>
        <p:txBody>
          <a:bodyPr>
            <a:normAutofit/>
          </a:bodyPr>
          <a:lstStyle/>
          <a:p>
            <a:r>
              <a:rPr lang="en-US" dirty="0"/>
              <a:t>Completing the PhD program </a:t>
            </a:r>
            <a:br>
              <a:rPr lang="en-US" sz="3600" dirty="0"/>
            </a:br>
            <a:r>
              <a:rPr lang="en-US" sz="3200" dirty="0"/>
              <a:t>(~5 years)</a:t>
            </a:r>
          </a:p>
        </p:txBody>
      </p:sp>
    </p:spTree>
    <p:extLst>
      <p:ext uri="{BB962C8B-B14F-4D97-AF65-F5344CB8AC3E}">
        <p14:creationId xmlns:p14="http://schemas.microsoft.com/office/powerpoint/2010/main" val="11056329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5D862E2-4607-4E7C-9E59-37799BDC6D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289" y="1196621"/>
            <a:ext cx="11461429" cy="4938120"/>
          </a:xfrm>
        </p:spPr>
        <p:txBody>
          <a:bodyPr>
            <a:noAutofit/>
          </a:bodyPr>
          <a:lstStyle/>
          <a:p>
            <a:pPr algn="l"/>
            <a:endParaRPr lang="en-US" sz="24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fontAlgn="base"/>
            <a:r>
              <a:rPr lang="en-US" sz="2400" b="1" dirty="0"/>
              <a:t>Year 1. 	</a:t>
            </a:r>
            <a:r>
              <a:rPr lang="en-US" sz="2400" dirty="0"/>
              <a:t>~6 courses, including 5 needed for MS final exam</a:t>
            </a:r>
          </a:p>
          <a:p>
            <a:pPr marL="457200" lvl="1" indent="0" fontAlgn="base">
              <a:buNone/>
            </a:pPr>
            <a:r>
              <a:rPr lang="en-US" dirty="0"/>
              <a:t>		Pass the MS final exam</a:t>
            </a:r>
          </a:p>
          <a:p>
            <a:pPr marL="457200" lvl="1" indent="0" fontAlgn="base">
              <a:buNone/>
            </a:pPr>
            <a:endParaRPr lang="en-US" dirty="0"/>
          </a:p>
          <a:p>
            <a:pPr fontAlgn="base"/>
            <a:r>
              <a:rPr lang="en-US" sz="2400" b="1" dirty="0"/>
              <a:t>Year 2. 	</a:t>
            </a:r>
            <a:r>
              <a:rPr lang="en-US" sz="2400" dirty="0"/>
              <a:t>~6 courses including 1+ at PhD level </a:t>
            </a:r>
          </a:p>
          <a:p>
            <a:pPr marL="457200" lvl="1" indent="0" fontAlgn="base">
              <a:buNone/>
            </a:pPr>
            <a:r>
              <a:rPr lang="en-US" dirty="0"/>
              <a:t>                STAT:6990 project with mentor (often becomes dissertation advisor) </a:t>
            </a:r>
          </a:p>
          <a:p>
            <a:pPr marL="457200" lvl="1" indent="0" fontAlgn="base">
              <a:buNone/>
            </a:pPr>
            <a:endParaRPr lang="en-US" dirty="0"/>
          </a:p>
          <a:p>
            <a:pPr fontAlgn="base"/>
            <a:r>
              <a:rPr lang="en-US" sz="2400" b="1" dirty="0"/>
              <a:t>Year 3. 	</a:t>
            </a:r>
            <a:r>
              <a:rPr lang="en-US" sz="2400" dirty="0"/>
              <a:t>Identify dissertation advisor, PhD committee and topic. Prospectus.</a:t>
            </a:r>
            <a:r>
              <a:rPr lang="en-US" sz="2400" b="1" dirty="0"/>
              <a:t> </a:t>
            </a:r>
          </a:p>
          <a:p>
            <a:pPr fontAlgn="base"/>
            <a:endParaRPr lang="en-US" sz="2400" b="1" dirty="0"/>
          </a:p>
          <a:p>
            <a:pPr fontAlgn="base"/>
            <a:r>
              <a:rPr lang="en-US" sz="2400" b="1" dirty="0"/>
              <a:t>Year 4~5. 	</a:t>
            </a:r>
            <a:r>
              <a:rPr lang="en-US" sz="2400" dirty="0"/>
              <a:t>Complete all course requirements</a:t>
            </a:r>
          </a:p>
          <a:p>
            <a:pPr marL="457200" lvl="1" indent="0" fontAlgn="base">
              <a:buNone/>
            </a:pPr>
            <a:r>
              <a:rPr lang="en-US" sz="2000" dirty="0"/>
              <a:t>		</a:t>
            </a:r>
            <a:r>
              <a:rPr lang="en-US" dirty="0"/>
              <a:t>Complete and defend the dissertation</a:t>
            </a:r>
          </a:p>
          <a:p>
            <a:pPr marL="457200" lvl="1" indent="0" fontAlgn="base">
              <a:buNone/>
            </a:pPr>
            <a:br>
              <a:rPr lang="en-US" dirty="0"/>
            </a:br>
            <a:br>
              <a:rPr lang="en-US" dirty="0"/>
            </a:br>
            <a:endParaRPr lang="en-US" b="0" i="0" u="none" strike="noStrike" baseline="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9760E7E-EB1C-4003-AF38-928ABAB4EB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Department of Statistics and Actuarial Science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6C03079C-6487-4795-977E-07A4A83F2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057" y="365125"/>
            <a:ext cx="7418245" cy="1331865"/>
          </a:xfrm>
        </p:spPr>
        <p:txBody>
          <a:bodyPr/>
          <a:lstStyle/>
          <a:p>
            <a:r>
              <a:rPr lang="en-US" dirty="0"/>
              <a:t>PhD timeline</a:t>
            </a:r>
          </a:p>
        </p:txBody>
      </p:sp>
    </p:spTree>
    <p:extLst>
      <p:ext uri="{BB962C8B-B14F-4D97-AF65-F5344CB8AC3E}">
        <p14:creationId xmlns:p14="http://schemas.microsoft.com/office/powerpoint/2010/main" val="10085649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8716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8A848C61-C124-4C49-97C4-0B76F6D2E3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2802" y="3429000"/>
            <a:ext cx="11789198" cy="3192212"/>
          </a:xfrm>
        </p:spPr>
        <p:txBody>
          <a:bodyPr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br>
              <a:rPr lang="en-US" sz="20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Director of Graduate Studies: 		</a:t>
            </a:r>
            <a:r>
              <a:rPr lang="en-US" sz="2400" b="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Boxiang</a:t>
            </a:r>
            <a:r>
              <a:rPr lang="en-US" sz="2400" b="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Wang: </a:t>
            </a:r>
            <a:r>
              <a:rPr lang="en-US" sz="2400" b="0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boxiang-wang@uiowa.edu</a:t>
            </a:r>
            <a:r>
              <a:rPr lang="en-US" sz="2400" b="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en-US" sz="2800" b="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4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Department emails:  </a:t>
            </a:r>
            <a:br>
              <a:rPr lang="en-US" sz="24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srgbClr val="FFC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statistics@uiowa.edu</a:t>
            </a:r>
            <a:r>
              <a:rPr lang="en-US" sz="2400" dirty="0">
                <a:solidFill>
                  <a:srgbClr val="FFC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>
                <a:solidFill>
                  <a:srgbClr val="FFC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actuarial-science@uiowa.edu</a:t>
            </a:r>
            <a:r>
              <a:rPr lang="en-US" sz="24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>
                <a:solidFill>
                  <a:srgbClr val="FFC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data-science@uiowa.edu</a:t>
            </a:r>
            <a:endParaRPr lang="en-US" sz="2400" dirty="0">
              <a:solidFill>
                <a:srgbClr val="FFC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7AB9F6C-73AD-294A-A3E0-6E87246DD6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0070" y="1257300"/>
            <a:ext cx="9829406" cy="1488461"/>
          </a:xfrm>
        </p:spPr>
        <p:txBody>
          <a:bodyPr/>
          <a:lstStyle/>
          <a:p>
            <a:r>
              <a:rPr lang="en-US" sz="3200" dirty="0"/>
              <a:t>Welcome to the Department of Statistics and Actuarial Science!</a:t>
            </a:r>
          </a:p>
        </p:txBody>
      </p:sp>
    </p:spTree>
    <p:extLst>
      <p:ext uri="{BB962C8B-B14F-4D97-AF65-F5344CB8AC3E}">
        <p14:creationId xmlns:p14="http://schemas.microsoft.com/office/powerpoint/2010/main" val="4156039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C9A586-0067-CDD4-FD15-6F146093D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3518" y="365760"/>
            <a:ext cx="2768481" cy="4846319"/>
          </a:xfrm>
        </p:spPr>
        <p:txBody>
          <a:bodyPr>
            <a:normAutofit/>
          </a:bodyPr>
          <a:lstStyle/>
          <a:p>
            <a:r>
              <a:rPr lang="en-US" sz="2000" dirty="0"/>
              <a:t>The 50</a:t>
            </a:r>
            <a:r>
              <a:rPr lang="en-US" sz="2000" baseline="30000" dirty="0"/>
              <a:t>th</a:t>
            </a:r>
            <a:r>
              <a:rPr lang="en-US" sz="2000" dirty="0"/>
              <a:t> Annual Hogg-Craig Lecture</a:t>
            </a:r>
            <a:br>
              <a:rPr lang="en-US" sz="2000" dirty="0"/>
            </a:br>
            <a:br>
              <a:rPr lang="en-US" sz="2000" dirty="0"/>
            </a:br>
            <a:br>
              <a:rPr lang="en-US" sz="2000" b="0" dirty="0"/>
            </a:br>
            <a:r>
              <a:rPr lang="en-US" sz="2000" b="0" dirty="0"/>
              <a:t>The 2-day festival was successfully organized in 2023 April.</a:t>
            </a:r>
            <a:br>
              <a:rPr lang="en-US" sz="2000" b="0" dirty="0"/>
            </a:br>
            <a:br>
              <a:rPr lang="en-US" sz="2000" b="0" dirty="0"/>
            </a:br>
            <a:r>
              <a:rPr lang="en-US" sz="2000" b="0" dirty="0"/>
              <a:t>The speaker is U Iowa Alumni, </a:t>
            </a:r>
            <a:br>
              <a:rPr lang="en-US" sz="2000" b="0" dirty="0"/>
            </a:br>
            <a:r>
              <a:rPr lang="en-US" sz="2000" b="0" dirty="0"/>
              <a:t>Dr. Dan Nettleton, Chair of the Statistics Dept. at Iowa State U.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F375ABE-E3B9-D1D7-23E0-565CC1C61E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9345" y="63113"/>
            <a:ext cx="8684173" cy="6082446"/>
          </a:xfrm>
          <a:prstGeom prst="rect">
            <a:avLst/>
          </a:prstGeom>
        </p:spPr>
      </p:pic>
      <p:sp>
        <p:nvSpPr>
          <p:cNvPr id="3" name="Footer Placeholder 1">
            <a:extLst>
              <a:ext uri="{FF2B5EF4-FFF2-40B4-BE49-F238E27FC236}">
                <a16:creationId xmlns:a16="http://schemas.microsoft.com/office/drawing/2014/main" id="{50343D3D-C601-F151-612D-200796861E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19853" y="6441192"/>
            <a:ext cx="8684173" cy="365125"/>
          </a:xfrm>
        </p:spPr>
        <p:txBody>
          <a:bodyPr/>
          <a:lstStyle/>
          <a:p>
            <a:r>
              <a:rPr lang="en-US" dirty="0"/>
              <a:t>Department of Statistics and Actuarial Science</a:t>
            </a:r>
          </a:p>
        </p:txBody>
      </p:sp>
    </p:spTree>
    <p:extLst>
      <p:ext uri="{BB962C8B-B14F-4D97-AF65-F5344CB8AC3E}">
        <p14:creationId xmlns:p14="http://schemas.microsoft.com/office/powerpoint/2010/main" val="3445290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1A066-D99C-4BD1-E2B4-0910A672E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1" y="102870"/>
            <a:ext cx="1760220" cy="3028950"/>
          </a:xfrm>
        </p:spPr>
        <p:txBody>
          <a:bodyPr>
            <a:normAutofit/>
          </a:bodyPr>
          <a:lstStyle/>
          <a:p>
            <a:br>
              <a:rPr lang="en-US" sz="2000" dirty="0"/>
            </a:br>
            <a:r>
              <a:rPr lang="en-US" sz="2000" dirty="0"/>
              <a:t>2025 Fall</a:t>
            </a:r>
            <a:br>
              <a:rPr lang="en-US" sz="2000" dirty="0"/>
            </a:br>
            <a:br>
              <a:rPr lang="en-US" sz="2000" dirty="0"/>
            </a:br>
            <a:r>
              <a:rPr lang="en-US" sz="2000" dirty="0"/>
              <a:t>Department new student orientation </a:t>
            </a:r>
          </a:p>
        </p:txBody>
      </p:sp>
      <p:sp>
        <p:nvSpPr>
          <p:cNvPr id="3" name="Footer Placeholder 1">
            <a:extLst>
              <a:ext uri="{FF2B5EF4-FFF2-40B4-BE49-F238E27FC236}">
                <a16:creationId xmlns:a16="http://schemas.microsoft.com/office/drawing/2014/main" id="{76EC6DBB-AD83-3353-7B33-44BB8FD5A8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19853" y="6441192"/>
            <a:ext cx="8684173" cy="365125"/>
          </a:xfrm>
        </p:spPr>
        <p:txBody>
          <a:bodyPr/>
          <a:lstStyle/>
          <a:p>
            <a:r>
              <a:rPr lang="en-US" dirty="0"/>
              <a:t>Department of Statistics and Actuarial Science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3770F2E-71C7-2CE0-67B7-8C19D1B4E3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9628" y="0"/>
            <a:ext cx="822960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6183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1A066-D99C-4BD1-E2B4-0910A672E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1" y="102870"/>
            <a:ext cx="1760220" cy="3028950"/>
          </a:xfrm>
        </p:spPr>
        <p:txBody>
          <a:bodyPr>
            <a:normAutofit/>
          </a:bodyPr>
          <a:lstStyle/>
          <a:p>
            <a:br>
              <a:rPr lang="en-US" sz="2000" dirty="0"/>
            </a:br>
            <a:r>
              <a:rPr lang="en-US" sz="2000" dirty="0"/>
              <a:t>2026 Fall</a:t>
            </a:r>
            <a:br>
              <a:rPr lang="en-US" sz="2000" dirty="0"/>
            </a:br>
            <a:br>
              <a:rPr lang="en-US" sz="2000" dirty="0"/>
            </a:br>
            <a:r>
              <a:rPr lang="en-US" sz="2000" dirty="0"/>
              <a:t>Department new student orientation </a:t>
            </a:r>
          </a:p>
        </p:txBody>
      </p:sp>
      <p:sp>
        <p:nvSpPr>
          <p:cNvPr id="3" name="Footer Placeholder 1">
            <a:extLst>
              <a:ext uri="{FF2B5EF4-FFF2-40B4-BE49-F238E27FC236}">
                <a16:creationId xmlns:a16="http://schemas.microsoft.com/office/drawing/2014/main" id="{76EC6DBB-AD83-3353-7B33-44BB8FD5A8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19853" y="6441192"/>
            <a:ext cx="8684173" cy="365125"/>
          </a:xfrm>
        </p:spPr>
        <p:txBody>
          <a:bodyPr/>
          <a:lstStyle/>
          <a:p>
            <a:r>
              <a:rPr lang="en-US" dirty="0"/>
              <a:t>Department of Statistics and Actuarial Science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B888AF-50EF-C5A1-6309-E16E9C5C3D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799" y="851338"/>
            <a:ext cx="9483293" cy="4969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917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E36F702-10A0-6A43-AC03-54B0B945CF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MS in Data Science</a:t>
            </a:r>
          </a:p>
        </p:txBody>
      </p:sp>
      <p:sp>
        <p:nvSpPr>
          <p:cNvPr id="7" name="Title 9">
            <a:extLst>
              <a:ext uri="{FF2B5EF4-FFF2-40B4-BE49-F238E27FC236}">
                <a16:creationId xmlns:a16="http://schemas.microsoft.com/office/drawing/2014/main" id="{CA16A239-F90D-0A49-B4F8-2A8CEE1A4A88}"/>
              </a:ext>
            </a:extLst>
          </p:cNvPr>
          <p:cNvSpPr txBox="1">
            <a:spLocks/>
          </p:cNvSpPr>
          <p:nvPr/>
        </p:nvSpPr>
        <p:spPr>
          <a:xfrm>
            <a:off x="2612572" y="4467497"/>
            <a:ext cx="5959927" cy="175665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br>
              <a:rPr lang="en-US" sz="3200" dirty="0"/>
            </a:br>
            <a:r>
              <a:rPr lang="en-US" sz="3200" dirty="0"/>
              <a:t>&gt; Solid training</a:t>
            </a:r>
          </a:p>
          <a:p>
            <a:r>
              <a:rPr lang="en-US" sz="3200" dirty="0"/>
              <a:t>&gt; State-of-the-art curriculum </a:t>
            </a:r>
            <a:br>
              <a:rPr lang="en-US" sz="3200" dirty="0"/>
            </a:br>
            <a:r>
              <a:rPr lang="en-US" sz="3200" dirty="0"/>
              <a:t>&gt; Data science practicum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823735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58AA51F6-4A26-4CF8-AA42-E17ED7F3D8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1" y="2491137"/>
            <a:ext cx="5145577" cy="1555083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&gt; Solid training</a:t>
            </a:r>
            <a:br>
              <a:rPr lang="en-US" sz="3200" dirty="0"/>
            </a:br>
            <a:r>
              <a:rPr lang="en-US" sz="3200" dirty="0">
                <a:solidFill>
                  <a:srgbClr val="7030A0"/>
                </a:solidFill>
              </a:rPr>
              <a:t>&gt;</a:t>
            </a:r>
            <a:r>
              <a:rPr lang="en-US" sz="3200" dirty="0"/>
              <a:t> </a:t>
            </a:r>
            <a:r>
              <a:rPr lang="en-US" sz="3200" dirty="0">
                <a:solidFill>
                  <a:srgbClr val="7030A0"/>
                </a:solidFill>
              </a:rPr>
              <a:t>State-of-the-art curriculum</a:t>
            </a:r>
            <a:br>
              <a:rPr lang="en-US" sz="3200" dirty="0">
                <a:solidFill>
                  <a:srgbClr val="FF0000"/>
                </a:solidFill>
              </a:rPr>
            </a:br>
            <a:r>
              <a:rPr lang="en-US" sz="3200" dirty="0">
                <a:solidFill>
                  <a:srgbClr val="0070C0"/>
                </a:solidFill>
              </a:rPr>
              <a:t>&gt; Data Science Practicum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C4DF5D1-A2B3-4866-880B-B3FD06DAA242}"/>
              </a:ext>
            </a:extLst>
          </p:cNvPr>
          <p:cNvSpPr txBox="1"/>
          <p:nvPr/>
        </p:nvSpPr>
        <p:spPr>
          <a:xfrm>
            <a:off x="5237018" y="984735"/>
            <a:ext cx="6954982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>
                <a:solidFill>
                  <a:srgbClr val="7030A0"/>
                </a:solidFill>
              </a:rPr>
              <a:t>Core courses </a:t>
            </a:r>
            <a:r>
              <a:rPr lang="en-US" dirty="0"/>
              <a:t>(besides basic math stat and regression)</a:t>
            </a:r>
            <a:r>
              <a:rPr lang="en-US" sz="1800" dirty="0"/>
              <a:t>:</a:t>
            </a:r>
          </a:p>
          <a:p>
            <a:pPr lvl="0"/>
            <a:endParaRPr lang="en-US" sz="1800" dirty="0"/>
          </a:p>
          <a:p>
            <a:pPr lvl="0"/>
            <a:r>
              <a:rPr lang="en-US" dirty="0"/>
              <a:t>DATA:3120 Probability and Statistics</a:t>
            </a:r>
          </a:p>
          <a:p>
            <a:pPr lvl="0"/>
            <a:r>
              <a:rPr lang="en-US" dirty="0"/>
              <a:t>DATA:3200 Applied Linear Regression</a:t>
            </a:r>
          </a:p>
          <a:p>
            <a:pPr lvl="0"/>
            <a:r>
              <a:rPr lang="en-US" dirty="0"/>
              <a:t>DATA:4540 Statistical Learning</a:t>
            </a:r>
          </a:p>
          <a:p>
            <a:pPr lvl="0"/>
            <a:r>
              <a:rPr lang="en-US" dirty="0"/>
              <a:t>DATA:4580 Data Visualization and Data Technologies</a:t>
            </a:r>
          </a:p>
          <a:p>
            <a:pPr lvl="0"/>
            <a:r>
              <a:rPr lang="en-US" sz="1800" dirty="0"/>
              <a:t>DA</a:t>
            </a:r>
            <a:r>
              <a:rPr lang="en-US" dirty="0"/>
              <a:t>TA:4600 Causal Inferences for Data Science</a:t>
            </a:r>
            <a:endParaRPr lang="en-US" sz="1800" dirty="0"/>
          </a:p>
          <a:p>
            <a:pPr lvl="0"/>
            <a:r>
              <a:rPr lang="en-US" sz="1800" dirty="0"/>
              <a:t>DATA:4750 Probabilistic Statistical Learning</a:t>
            </a:r>
          </a:p>
          <a:p>
            <a:pPr lvl="0"/>
            <a:r>
              <a:rPr lang="en-US" dirty="0">
                <a:solidFill>
                  <a:srgbClr val="0070C0"/>
                </a:solidFill>
              </a:rPr>
              <a:t>DATA:5890 Practicum (Internship, or </a:t>
            </a:r>
            <a:r>
              <a:rPr lang="en-US" dirty="0" err="1">
                <a:solidFill>
                  <a:srgbClr val="0070C0"/>
                </a:solidFill>
              </a:rPr>
              <a:t>Bootcamps+Datathon</a:t>
            </a:r>
            <a:r>
              <a:rPr lang="en-US" dirty="0">
                <a:solidFill>
                  <a:srgbClr val="0070C0"/>
                </a:solidFill>
              </a:rPr>
              <a:t>)</a:t>
            </a:r>
          </a:p>
          <a:p>
            <a:r>
              <a:rPr lang="en-US" sz="1800" dirty="0"/>
              <a:t>STAT:5400 Computing in Statistics</a:t>
            </a:r>
          </a:p>
          <a:p>
            <a:pPr lvl="0"/>
            <a:r>
              <a:rPr lang="en-US" dirty="0"/>
              <a:t>STAT:6220 Consulting and Communication with Data</a:t>
            </a:r>
          </a:p>
          <a:p>
            <a:r>
              <a:rPr lang="en-US" dirty="0"/>
              <a:t>STAT:7400 Computer Intensive Statistics (not offered in 27 Spring)</a:t>
            </a:r>
          </a:p>
          <a:p>
            <a:pPr lvl="0"/>
            <a:endParaRPr lang="en-US" dirty="0"/>
          </a:p>
          <a:p>
            <a:pPr lvl="0"/>
            <a:r>
              <a:rPr lang="en-US" dirty="0">
                <a:solidFill>
                  <a:srgbClr val="7030A0"/>
                </a:solidFill>
              </a:rPr>
              <a:t>Key electives</a:t>
            </a:r>
          </a:p>
          <a:p>
            <a:pPr lvl="0"/>
            <a:r>
              <a:rPr lang="en-US" sz="1800" dirty="0"/>
              <a:t>DATA:4610 Data Acquisition and Management</a:t>
            </a:r>
          </a:p>
          <a:p>
            <a:pPr lvl="0"/>
            <a:r>
              <a:rPr lang="en-US" dirty="0"/>
              <a:t>DATA:4620 Text Data Analysis</a:t>
            </a:r>
          </a:p>
          <a:p>
            <a:pPr lvl="0"/>
            <a:r>
              <a:rPr lang="en-US" dirty="0"/>
              <a:t>STAT/GRAD:5091 Statistics Career Seminar</a:t>
            </a:r>
            <a:endParaRPr lang="en-US" sz="18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45067E6-A5B4-5EF5-A5BC-7FE346E5ACBC}"/>
              </a:ext>
            </a:extLst>
          </p:cNvPr>
          <p:cNvSpPr txBox="1"/>
          <p:nvPr/>
        </p:nvSpPr>
        <p:spPr>
          <a:xfrm>
            <a:off x="444298" y="929803"/>
            <a:ext cx="387798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MS Data Science</a:t>
            </a:r>
          </a:p>
          <a:p>
            <a:r>
              <a:rPr lang="en-US" sz="2400" b="1" dirty="0"/>
              <a:t>(30-sh in total)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DF0B55-AD65-CAE1-C084-E6A29C631E0A}"/>
              </a:ext>
            </a:extLst>
          </p:cNvPr>
          <p:cNvSpPr txBox="1"/>
          <p:nvPr/>
        </p:nvSpPr>
        <p:spPr>
          <a:xfrm>
            <a:off x="0" y="6417885"/>
            <a:ext cx="60324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stat.uiowa.edu</a:t>
            </a:r>
            <a:r>
              <a:rPr lang="en-US" dirty="0"/>
              <a:t>/graduate/</a:t>
            </a:r>
            <a:r>
              <a:rPr lang="en-US" dirty="0" err="1"/>
              <a:t>ms-data-science#courses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33574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9760E7E-EB1C-4003-AF38-928ABAB4EB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Department of Statistics and Actuarial Science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6C03079C-6487-4795-977E-07A4A83F2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983" y="418284"/>
            <a:ext cx="10300899" cy="1331865"/>
          </a:xfrm>
        </p:spPr>
        <p:txBody>
          <a:bodyPr>
            <a:normAutofit/>
          </a:bodyPr>
          <a:lstStyle/>
          <a:p>
            <a:r>
              <a:rPr lang="en-US" sz="3600" dirty="0"/>
              <a:t>STAT/GRAD:5091 Statistics Career Seminar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C076B62-81FE-BD1B-CD53-F68AF59CA1E5}"/>
              </a:ext>
            </a:extLst>
          </p:cNvPr>
          <p:cNvSpPr txBox="1"/>
          <p:nvPr/>
        </p:nvSpPr>
        <p:spPr>
          <a:xfrm>
            <a:off x="830317" y="2133600"/>
            <a:ext cx="10043583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dirty="0"/>
              <a:t>• Week 1 – Tell Your Story: Communicating Science to Non-Experts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• Week 2 – Think on Your Feet: Responding to Tough &amp; Tricky Behavioral Scenarios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• Week 3 – Mock Interviews &amp; Meaningful Networking: Practice Makes Progress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• Week 4 – Resumes &amp; Cover Letters That Get You Noticed (Industry &amp; Internships)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• Week 5 – Explore Career Pathways in Statistics, Actuarial Science, and Data Science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• Week 6 – Alumni Career Panel: Insights from the Field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• Week 7 – HR Perspectives – Hiring a Statistician/Data Analyst/Actuary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• Week 8 – Know Your Worth: Negotiating Salary &amp; Benefits with Confidence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2781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6">
            <a:extLst>
              <a:ext uri="{FF2B5EF4-FFF2-40B4-BE49-F238E27FC236}">
                <a16:creationId xmlns:a16="http://schemas.microsoft.com/office/drawing/2014/main" id="{5D155F8A-9FAD-8346-8BF0-B36A6DC902F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7932" y="1"/>
            <a:ext cx="4999318" cy="567238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8EE2A5-7540-0236-DEB8-8AD84A1A96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0273" y="489834"/>
            <a:ext cx="6156003" cy="44079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/>
              <a:t>MS in DS Standard Plan</a:t>
            </a:r>
          </a:p>
          <a:p>
            <a:pPr marL="0" indent="0">
              <a:buNone/>
            </a:pPr>
            <a:r>
              <a:rPr lang="en-US" sz="1800" b="1" dirty="0"/>
              <a:t>2026 Fall</a:t>
            </a:r>
          </a:p>
          <a:p>
            <a:pPr marL="0" indent="0">
              <a:buNone/>
            </a:pPr>
            <a:r>
              <a:rPr lang="en-US" sz="1800" dirty="0"/>
              <a:t>	DATA:3120</a:t>
            </a:r>
          </a:p>
          <a:p>
            <a:pPr marL="0" indent="0">
              <a:buNone/>
            </a:pPr>
            <a:r>
              <a:rPr lang="en-US" sz="1800" dirty="0"/>
              <a:t>	DATA:3200</a:t>
            </a:r>
          </a:p>
          <a:p>
            <a:pPr marL="0" indent="0">
              <a:buNone/>
            </a:pPr>
            <a:r>
              <a:rPr lang="en-US" sz="1800" dirty="0"/>
              <a:t>	DATA:5400</a:t>
            </a:r>
          </a:p>
          <a:p>
            <a:pPr marL="0" indent="0">
              <a:buNone/>
            </a:pPr>
            <a:r>
              <a:rPr lang="en-US" sz="1800" dirty="0"/>
              <a:t>	(STAT:5091)</a:t>
            </a:r>
          </a:p>
          <a:p>
            <a:pPr marL="0" indent="0">
              <a:buNone/>
            </a:pPr>
            <a:r>
              <a:rPr lang="en-US" sz="1800" b="1" dirty="0"/>
              <a:t>2027 Fall</a:t>
            </a:r>
          </a:p>
          <a:p>
            <a:pPr marL="0" indent="0">
              <a:buNone/>
            </a:pPr>
            <a:r>
              <a:rPr lang="en-US" sz="1800" dirty="0"/>
              <a:t>	DATA:4600</a:t>
            </a:r>
          </a:p>
          <a:p>
            <a:pPr marL="0" indent="0">
              <a:buNone/>
            </a:pPr>
            <a:r>
              <a:rPr lang="en-US" sz="1800" dirty="0"/>
              <a:t>	DATA:4890</a:t>
            </a:r>
          </a:p>
          <a:p>
            <a:pPr marL="0" indent="0">
              <a:buNone/>
            </a:pPr>
            <a:r>
              <a:rPr lang="en-US" sz="1800" dirty="0"/>
              <a:t>	DATA:4540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9789B4CD-0DBA-E934-06A0-15CA8711DACA}"/>
              </a:ext>
            </a:extLst>
          </p:cNvPr>
          <p:cNvSpPr txBox="1">
            <a:spLocks/>
          </p:cNvSpPr>
          <p:nvPr/>
        </p:nvSpPr>
        <p:spPr>
          <a:xfrm>
            <a:off x="8710594" y="298546"/>
            <a:ext cx="6109138" cy="53738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SzPct val="95000"/>
              <a:buFontTx/>
              <a:buBlip>
                <a:blip r:embed="rId4"/>
              </a:buBlip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endParaRPr lang="en-US" sz="1800" dirty="0"/>
          </a:p>
          <a:p>
            <a:pPr marL="0" indent="0">
              <a:buFontTx/>
              <a:buNone/>
            </a:pPr>
            <a:endParaRPr lang="en-US" sz="1800" dirty="0"/>
          </a:p>
          <a:p>
            <a:pPr marL="0" indent="0">
              <a:buFontTx/>
              <a:buNone/>
            </a:pPr>
            <a:r>
              <a:rPr lang="en-US" sz="1800" b="1" dirty="0"/>
              <a:t>2027 Spring</a:t>
            </a:r>
          </a:p>
          <a:p>
            <a:pPr marL="0" indent="0">
              <a:buFontTx/>
              <a:buNone/>
            </a:pPr>
            <a:r>
              <a:rPr lang="en-US" sz="1800" dirty="0"/>
              <a:t>	DATA:4580</a:t>
            </a:r>
          </a:p>
          <a:p>
            <a:pPr marL="0" indent="0">
              <a:buFontTx/>
              <a:buNone/>
            </a:pPr>
            <a:r>
              <a:rPr lang="en-US" sz="1800" dirty="0"/>
              <a:t>	one elective</a:t>
            </a:r>
          </a:p>
          <a:p>
            <a:pPr marL="0" indent="0">
              <a:buFontTx/>
              <a:buNone/>
            </a:pPr>
            <a:endParaRPr lang="en-US" sz="1800" dirty="0"/>
          </a:p>
          <a:p>
            <a:pPr marL="0" indent="0">
              <a:buFontTx/>
              <a:buNone/>
            </a:pPr>
            <a:endParaRPr lang="en-US" sz="1800" dirty="0"/>
          </a:p>
          <a:p>
            <a:pPr marL="0" indent="0">
              <a:buFontTx/>
              <a:buNone/>
            </a:pPr>
            <a:r>
              <a:rPr lang="en-US" sz="1800" b="1" dirty="0"/>
              <a:t>2028 Spring</a:t>
            </a:r>
          </a:p>
          <a:p>
            <a:pPr marL="0" indent="0">
              <a:buFontTx/>
              <a:buNone/>
            </a:pPr>
            <a:r>
              <a:rPr lang="en-US" sz="1800" dirty="0"/>
              <a:t>	DATA:4750</a:t>
            </a:r>
          </a:p>
          <a:p>
            <a:pPr marL="0" indent="0">
              <a:buFontTx/>
              <a:buNone/>
            </a:pPr>
            <a:r>
              <a:rPr lang="en-US" sz="1800" dirty="0"/>
              <a:t>	DATA:6220</a:t>
            </a:r>
          </a:p>
          <a:p>
            <a:pPr marL="0" indent="0">
              <a:buFontTx/>
              <a:buNone/>
            </a:pPr>
            <a:r>
              <a:rPr lang="en-US" sz="1800" dirty="0"/>
              <a:t>	</a:t>
            </a:r>
          </a:p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D4E775-3752-9899-C425-549B493680BB}"/>
              </a:ext>
            </a:extLst>
          </p:cNvPr>
          <p:cNvSpPr txBox="1"/>
          <p:nvPr/>
        </p:nvSpPr>
        <p:spPr>
          <a:xfrm>
            <a:off x="4782207" y="5011413"/>
            <a:ext cx="66740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You may take 4540 in 2026 Fall, 4750 and 6220 in 2027 Spring to graduate in three semesters</a:t>
            </a:r>
          </a:p>
          <a:p>
            <a:endParaRPr lang="en-US" dirty="0"/>
          </a:p>
          <a:p>
            <a:r>
              <a:rPr lang="en-US" dirty="0"/>
              <a:t>DATA:4890/5890 are the same except for # of </a:t>
            </a:r>
            <a:r>
              <a:rPr lang="en-US" dirty="0" err="1"/>
              <a:t>sh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0309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OWA BRAND COLORS">
      <a:dk1>
        <a:srgbClr val="000000"/>
      </a:dk1>
      <a:lt1>
        <a:srgbClr val="FFFFFF"/>
      </a:lt1>
      <a:dk2>
        <a:srgbClr val="62666A"/>
      </a:dk2>
      <a:lt2>
        <a:srgbClr val="BBBCBC"/>
      </a:lt2>
      <a:accent1>
        <a:srgbClr val="FFCD00"/>
      </a:accent1>
      <a:accent2>
        <a:srgbClr val="616669"/>
      </a:accent2>
      <a:accent3>
        <a:srgbClr val="BBBCBC"/>
      </a:accent3>
      <a:accent4>
        <a:srgbClr val="00A9E0"/>
      </a:accent4>
      <a:accent5>
        <a:srgbClr val="00AF66"/>
      </a:accent5>
      <a:accent6>
        <a:srgbClr val="FF8200"/>
      </a:accent6>
      <a:hlink>
        <a:srgbClr val="00558C"/>
      </a:hlink>
      <a:folHlink>
        <a:srgbClr val="63666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7133</TotalTime>
  <Words>1181</Words>
  <Application>Microsoft Office PowerPoint</Application>
  <PresentationFormat>Widescreen</PresentationFormat>
  <Paragraphs>190</Paragraphs>
  <Slides>19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inherit</vt:lpstr>
      <vt:lpstr>Roboto</vt:lpstr>
      <vt:lpstr>Office Theme</vt:lpstr>
      <vt:lpstr>Graduate Programs in Statistics &amp; Actuarial Science</vt:lpstr>
      <vt:lpstr> Director of Graduate Studies:    Boxiang Wang: boxiang-wang@uiowa.edu   Department emails:   statistics@uiowa.edu, actuarial-science@uiowa.edu, data-science@uiowa.edu</vt:lpstr>
      <vt:lpstr>The 50th Annual Hogg-Craig Lecture   The 2-day festival was successfully organized in 2023 April.  The speaker is U Iowa Alumni,  Dr. Dan Nettleton, Chair of the Statistics Dept. at Iowa State U.</vt:lpstr>
      <vt:lpstr> 2025 Fall  Department new student orientation </vt:lpstr>
      <vt:lpstr> 2026 Fall  Department new student orientation </vt:lpstr>
      <vt:lpstr>MS in Data Science</vt:lpstr>
      <vt:lpstr>&gt; Solid training &gt; State-of-the-art curriculum &gt; Data Science Practicum</vt:lpstr>
      <vt:lpstr>STAT/GRAD:5091 Statistics Career Seminar</vt:lpstr>
      <vt:lpstr>PowerPoint Presentation</vt:lpstr>
      <vt:lpstr>MS in Statistics</vt:lpstr>
      <vt:lpstr>&gt; Solid training &gt; State-of-the-art curriculum &gt; Work closely with faculty</vt:lpstr>
      <vt:lpstr>PowerPoint Presentation</vt:lpstr>
      <vt:lpstr>Summary: Getting your      MS degree in Statistics</vt:lpstr>
      <vt:lpstr>PhD in Statistics</vt:lpstr>
      <vt:lpstr>Coursework concentrations</vt:lpstr>
      <vt:lpstr>PhD qualifying procedure</vt:lpstr>
      <vt:lpstr>Completing the PhD program  (~5 years)</vt:lpstr>
      <vt:lpstr>PhD timeline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Undergrad to Graduate (U2G) in Statistics or Actuarial Science</dc:title>
  <dc:creator>Ebert, Margie A</dc:creator>
  <cp:lastModifiedBy>Roth, Heather A</cp:lastModifiedBy>
  <cp:revision>132</cp:revision>
  <cp:lastPrinted>2026-08-21T16:04:44Z</cp:lastPrinted>
  <dcterms:created xsi:type="dcterms:W3CDTF">2021-03-03T21:51:08Z</dcterms:created>
  <dcterms:modified xsi:type="dcterms:W3CDTF">2026-08-21T16:05:05Z</dcterms:modified>
</cp:coreProperties>
</file>